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3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5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6D7DA17-08DE-4693-933A-D45F183B2446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CFDC397-620A-4B91-B0A5-661582684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404664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КЛАСТЕРНОГО РАЗВИТИЯ ТОМСКОЙ ОБЛАСТИ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0594" y="3933056"/>
            <a:ext cx="69878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ОТЧЕТ О РЕЗУЛЬТАТАХ ДЕЯТЕЛЬНОСТИ В 2014 Г.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149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56490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085184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Денис Таранов</a:t>
            </a:r>
          </a:p>
          <a:p>
            <a:endParaRPr lang="ru-RU" sz="1400" b="1" dirty="0"/>
          </a:p>
          <a:p>
            <a:r>
              <a:rPr lang="ru-RU" sz="1400" b="1" dirty="0" smtClean="0"/>
              <a:t>Генеральный директор</a:t>
            </a:r>
          </a:p>
          <a:p>
            <a:r>
              <a:rPr lang="ru-RU" sz="1400" b="1" dirty="0" smtClean="0"/>
              <a:t>Центра кластерного развития Томской области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334148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756084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ЦЕНТР КЛАСТЕРНОГО РАЗВИТИЯ ТОМСКОЙ ОБЛАСТИ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660" y="2438154"/>
            <a:ext cx="201622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Кластер «Фармацевтика, медицинская техника и информационные технологии Томской области»</a:t>
            </a:r>
            <a:endParaRPr lang="ru-RU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05165" y="2299656"/>
            <a:ext cx="187220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Кластер фторидных технологий Томской области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6320" y="2715154"/>
            <a:ext cx="194421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Кластер возобновляемых природных ресурсов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8264" y="2154553"/>
            <a:ext cx="1944216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6"/>
                </a:solidFill>
              </a:rPr>
              <a:t>Территориально-отраслевой комплекс «Экспорт и импорт образования Томской области»</a:t>
            </a:r>
            <a:endParaRPr lang="ru-RU" sz="1200" b="1" dirty="0">
              <a:solidFill>
                <a:schemeClr val="accent6"/>
              </a:solidFill>
            </a:endParaRPr>
          </a:p>
        </p:txBody>
      </p: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>
            <a:off x="1347772" y="1902897"/>
            <a:ext cx="0" cy="535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>
            <a:off x="3539921" y="1902897"/>
            <a:ext cx="1348" cy="396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5738428" y="1902897"/>
            <a:ext cx="0" cy="812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8" idx="0"/>
          </p:cNvCxnSpPr>
          <p:nvPr/>
        </p:nvCxnSpPr>
        <p:spPr>
          <a:xfrm>
            <a:off x="7920372" y="1902897"/>
            <a:ext cx="0" cy="251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5576" y="948790"/>
            <a:ext cx="756084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Количество компаний МСП-участников территориальных кластеров – 336 ед.</a:t>
            </a:r>
          </a:p>
          <a:p>
            <a:pPr algn="ctr"/>
            <a:r>
              <a:rPr lang="ru-RU" sz="1400" b="1" dirty="0">
                <a:solidFill>
                  <a:schemeClr val="accent1"/>
                </a:solidFill>
              </a:rPr>
              <a:t>Количество МСП-участников кластеров, получивших консультационные услуги – 252 ед.</a:t>
            </a:r>
          </a:p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Количество </a:t>
            </a:r>
            <a:r>
              <a:rPr lang="ru-RU" sz="1400" b="1" dirty="0">
                <a:solidFill>
                  <a:schemeClr val="accent1"/>
                </a:solidFill>
              </a:rPr>
              <a:t>реализуемых совместных проектов участников </a:t>
            </a:r>
            <a:r>
              <a:rPr lang="ru-RU" sz="1400" b="1" dirty="0" smtClean="0">
                <a:solidFill>
                  <a:schemeClr val="accent1"/>
                </a:solidFill>
              </a:rPr>
              <a:t>кластеров</a:t>
            </a:r>
            <a:r>
              <a:rPr lang="ru-RU" sz="1400" b="1" dirty="0">
                <a:solidFill>
                  <a:schemeClr val="accent1"/>
                </a:solidFill>
              </a:rPr>
              <a:t> </a:t>
            </a:r>
            <a:r>
              <a:rPr lang="ru-RU" sz="1400" b="1" dirty="0" smtClean="0">
                <a:solidFill>
                  <a:schemeClr val="accent1"/>
                </a:solidFill>
              </a:rPr>
              <a:t>– 53 ед.</a:t>
            </a:r>
            <a:endParaRPr lang="ru-RU" sz="1400" b="1" dirty="0">
              <a:solidFill>
                <a:schemeClr val="accent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Количество </a:t>
            </a:r>
            <a:r>
              <a:rPr lang="ru-RU" sz="1400" b="1" dirty="0">
                <a:solidFill>
                  <a:schemeClr val="accent1"/>
                </a:solidFill>
              </a:rPr>
              <a:t>услуг, предоставленных компаний МСП-участников </a:t>
            </a:r>
            <a:r>
              <a:rPr lang="ru-RU" sz="1400" b="1" dirty="0" smtClean="0">
                <a:solidFill>
                  <a:schemeClr val="accent1"/>
                </a:solidFill>
              </a:rPr>
              <a:t>кластеров – 691 ед.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3573016"/>
            <a:ext cx="1816332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269 компаний-МСП участников кластера</a:t>
            </a:r>
            <a:endParaRPr lang="ru-RU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27925" y="4149080"/>
            <a:ext cx="1816332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40% прирост количества МСП-участников кластера</a:t>
            </a:r>
            <a:endParaRPr lang="ru-RU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35029" y="3102299"/>
            <a:ext cx="1642344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12 </a:t>
            </a:r>
            <a:r>
              <a:rPr lang="ru-RU" sz="1200" b="1" dirty="0">
                <a:solidFill>
                  <a:srgbClr val="002060"/>
                </a:solidFill>
              </a:rPr>
              <a:t>компаний-МСП участников кластера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35029" y="3687415"/>
            <a:ext cx="1642344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36% </a:t>
            </a:r>
            <a:r>
              <a:rPr lang="ru-RU" sz="1200" b="1" dirty="0">
                <a:solidFill>
                  <a:srgbClr val="002060"/>
                </a:solidFill>
              </a:rPr>
              <a:t>прирост количества МСП-участников кластера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89058" y="3332012"/>
            <a:ext cx="1642344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30 компаний-МСП участников кластера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89058" y="3898578"/>
            <a:ext cx="1642344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количество проектов уточняется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50136" y="3303184"/>
            <a:ext cx="1642344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/>
                </a:solidFill>
              </a:rPr>
              <a:t>25 </a:t>
            </a:r>
            <a:r>
              <a:rPr lang="ru-RU" sz="1200" b="1" dirty="0">
                <a:solidFill>
                  <a:schemeClr val="accent6"/>
                </a:solidFill>
              </a:rPr>
              <a:t>компаний-МСП участников кластера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50136" y="3898577"/>
            <a:ext cx="1642344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/>
                </a:solidFill>
              </a:rPr>
              <a:t>13% прирост количества МСП-участников кластера</a:t>
            </a:r>
            <a:endParaRPr lang="ru-RU" sz="1200" b="1" dirty="0">
              <a:solidFill>
                <a:schemeClr val="accent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9058" y="4473949"/>
            <a:ext cx="1642344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разрабатывается программа развития кластера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552" y="4889447"/>
            <a:ext cx="1816332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35 кластерных проектов</a:t>
            </a:r>
            <a:endParaRPr lang="ru-RU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35029" y="4427782"/>
            <a:ext cx="1642344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13 кластерных проектов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50136" y="4643505"/>
            <a:ext cx="1642344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/>
                </a:solidFill>
              </a:rPr>
              <a:t>5 кластерных проектов</a:t>
            </a:r>
            <a:endParaRPr lang="ru-RU" sz="1200" b="1" dirty="0">
              <a:solidFill>
                <a:schemeClr val="accent6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7925" y="5445224"/>
            <a:ext cx="1816332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215 компаний-МСП получили услуги ЦКР</a:t>
            </a:r>
            <a:endParaRPr lang="ru-RU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835029" y="4983559"/>
            <a:ext cx="1642344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12 компаний-МСП получили услуги ЦКР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50136" y="5214391"/>
            <a:ext cx="1642344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/>
                </a:solidFill>
              </a:rPr>
              <a:t>25 </a:t>
            </a:r>
            <a:r>
              <a:rPr lang="ru-RU" sz="1200" b="1" dirty="0">
                <a:solidFill>
                  <a:schemeClr val="accent6"/>
                </a:solidFill>
              </a:rPr>
              <a:t>компаний-МСП </a:t>
            </a:r>
            <a:r>
              <a:rPr lang="ru-RU" sz="1200" b="1" dirty="0" smtClean="0">
                <a:solidFill>
                  <a:schemeClr val="accent6"/>
                </a:solidFill>
              </a:rPr>
              <a:t>получили услуги ЦКР</a:t>
            </a:r>
            <a:endParaRPr lang="ru-RU" sz="1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5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756084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ЦЕНТР КЛАСТЕРНОГО РАЗВИТИЯ ТОМСКОЙ ОБЛАСТИ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736" y="1085706"/>
            <a:ext cx="638655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/>
              <a:t>Количество </a:t>
            </a:r>
            <a:r>
              <a:rPr lang="ru-RU" sz="1400" b="1" dirty="0" smtClean="0"/>
              <a:t>организованных </a:t>
            </a:r>
            <a:r>
              <a:rPr lang="ru-RU" sz="1400" b="1" dirty="0" err="1"/>
              <a:t>вебинаров</a:t>
            </a:r>
            <a:r>
              <a:rPr lang="ru-RU" sz="1400" b="1" dirty="0"/>
              <a:t>, круглых столов, </a:t>
            </a:r>
            <a:r>
              <a:rPr lang="ru-RU" sz="1400" b="1" dirty="0" smtClean="0"/>
              <a:t>семинаров, конференций и прочих мероприятий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737" y="1700808"/>
            <a:ext cx="638655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Количество организованных и проведенных заседаний рабочих групп по реализации </a:t>
            </a:r>
            <a:r>
              <a:rPr lang="ru-RU" sz="1400" b="1" dirty="0"/>
              <a:t>кластерных </a:t>
            </a:r>
            <a:r>
              <a:rPr lang="ru-RU" sz="1400" b="1" dirty="0" smtClean="0"/>
              <a:t>проектов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7737" y="2348880"/>
            <a:ext cx="638655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Количество </a:t>
            </a:r>
            <a:r>
              <a:rPr lang="ru-RU" sz="1400" b="1" dirty="0"/>
              <a:t>организованных краткосрочных программ обучения сотрудников центра и участников территориальных </a:t>
            </a:r>
            <a:r>
              <a:rPr lang="ru-RU" sz="1400" b="1" dirty="0" smtClean="0"/>
              <a:t>кластеров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68224" y="1085706"/>
            <a:ext cx="9481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77461" y="1690639"/>
            <a:ext cx="9481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95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77461" y="2346012"/>
            <a:ext cx="9481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737" y="2996952"/>
            <a:ext cx="638655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Количество </a:t>
            </a:r>
            <a:r>
              <a:rPr lang="ru-RU" sz="1400" b="1" dirty="0"/>
              <a:t>отраслевых мероприятий на крупных </a:t>
            </a:r>
            <a:r>
              <a:rPr lang="ru-RU" sz="1400" b="1" dirty="0" smtClean="0"/>
              <a:t>российских выставочных </a:t>
            </a:r>
            <a:r>
              <a:rPr lang="ru-RU" sz="1400" b="1" dirty="0"/>
              <a:t>площадках, в которых приняли </a:t>
            </a:r>
            <a:r>
              <a:rPr lang="ru-RU" sz="1400" b="1" dirty="0" smtClean="0"/>
              <a:t>участие МСП-участники кластеров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77461" y="2992557"/>
            <a:ext cx="9481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5</a:t>
            </a:r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4366931" y="1310976"/>
            <a:ext cx="432048" cy="7570077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97914" y="3645024"/>
            <a:ext cx="638655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Маркетинговые и рекламные услуги, включая услуги по позиционированию товаров (работ, услуг)</a:t>
            </a:r>
            <a:endParaRPr lang="ru-R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7915" y="4293096"/>
            <a:ext cx="638655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Разработка технико-экономических обоснований для реализации совместных проектов</a:t>
            </a:r>
            <a:endParaRPr lang="ru-RU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68224" y="3645024"/>
            <a:ext cx="9481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68224" y="4293096"/>
            <a:ext cx="9481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0924" y="5168734"/>
            <a:ext cx="94819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/>
                </a:solidFill>
              </a:rPr>
              <a:t>10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5341" y="5187612"/>
            <a:ext cx="1234922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участников кластеров получил </a:t>
            </a:r>
            <a:r>
              <a:rPr lang="ru-RU" sz="1000" dirty="0"/>
              <a:t>государственную поддержку при содействии ЦКР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00263" y="5175867"/>
            <a:ext cx="184293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</a:rPr>
              <a:t>271,9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8264" y="5276456"/>
            <a:ext cx="15271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п</a:t>
            </a:r>
            <a:r>
              <a:rPr lang="ru-RU" sz="1000" dirty="0" smtClean="0"/>
              <a:t>ривлечено инвестиций при содействии ЦКР для реализации совместных проектов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6300192" y="5274337"/>
            <a:ext cx="9845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млн</a:t>
            </a:r>
            <a:r>
              <a:rPr lang="ru-RU" sz="2000" b="1" dirty="0">
                <a:solidFill>
                  <a:schemeClr val="accent1"/>
                </a:solidFill>
              </a:rPr>
              <a:t>. 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r>
              <a:rPr lang="ru-RU" sz="2000" b="1" dirty="0" smtClean="0">
                <a:solidFill>
                  <a:schemeClr val="accent1"/>
                </a:solidFill>
              </a:rPr>
              <a:t>руб</a:t>
            </a:r>
            <a:r>
              <a:rPr lang="ru-RU" sz="20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99792" y="5166615"/>
            <a:ext cx="94819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/>
                </a:solidFill>
              </a:rPr>
              <a:t>71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52782" y="5228171"/>
            <a:ext cx="131901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новых продуктов и услуг участников   кластеров выведено на рынок при содействии ЦКР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xmlns="" val="18291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2" descr="http://www.simex-t.ru/uploaded/portfolio/prevju/thumb-innocluste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26" b="4086"/>
          <a:stretch>
            <a:fillRect/>
          </a:stretch>
        </p:blipFill>
        <p:spPr bwMode="auto">
          <a:xfrm>
            <a:off x="513942" y="2859402"/>
            <a:ext cx="3114701" cy="304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556340"/>
            <a:ext cx="756084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ЦЕНТР КЛАСТЕРНОГО РАЗВИТИЯ ТОМСКОЙ ОБЛАСТИ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573656" y="5496979"/>
            <a:ext cx="1731692" cy="307777"/>
            <a:chOff x="3707903" y="5636405"/>
            <a:chExt cx="1731693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4071443" y="5636405"/>
              <a:ext cx="1368153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accent1"/>
                  </a:solidFill>
                </a:rPr>
                <a:t>сотрудников</a:t>
              </a:r>
              <a:endParaRPr lang="ru-RU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07903" y="5636405"/>
              <a:ext cx="36354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 smtClean="0"/>
                <a:t>6</a:t>
              </a:r>
              <a:endParaRPr lang="ru-RU" sz="14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137530" y="4753391"/>
            <a:ext cx="3167818" cy="523220"/>
            <a:chOff x="3204382" y="4997431"/>
            <a:chExt cx="3167818" cy="52322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071444" y="4997431"/>
              <a:ext cx="2300756" cy="5232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chemeClr val="accent1"/>
                  </a:solidFill>
                </a:rPr>
                <a:t>тыс. рублей/мес. </a:t>
              </a:r>
              <a:r>
                <a:rPr lang="ru-RU" sz="1400" b="1" dirty="0" smtClean="0">
                  <a:solidFill>
                    <a:schemeClr val="accent1"/>
                  </a:solidFill>
                </a:rPr>
                <a:t>- средняя заработная </a:t>
              </a:r>
              <a:r>
                <a:rPr lang="ru-RU" sz="1400" b="1" dirty="0">
                  <a:solidFill>
                    <a:schemeClr val="accent1"/>
                  </a:solidFill>
                </a:rPr>
                <a:t>плата </a:t>
              </a:r>
              <a:r>
                <a:rPr lang="ru-RU" sz="1400" b="1" dirty="0" smtClean="0">
                  <a:solidFill>
                    <a:schemeClr val="accent1"/>
                  </a:solidFill>
                </a:rPr>
                <a:t>в ЦКР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4382" y="4997431"/>
              <a:ext cx="8670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b="1" dirty="0" smtClean="0"/>
                <a:t>48,8</a:t>
              </a:r>
              <a:endParaRPr lang="ru-RU" sz="28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384055" y="4044951"/>
            <a:ext cx="3921293" cy="523220"/>
            <a:chOff x="2125025" y="4381968"/>
            <a:chExt cx="3921293" cy="52322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742153" y="4381968"/>
              <a:ext cx="2304165" cy="5232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solidFill>
                    <a:schemeClr val="accent1"/>
                  </a:solidFill>
                </a:rPr>
                <a:t>руб. - величина областной субсидии в </a:t>
              </a:r>
              <a:r>
                <a:rPr lang="ru-RU" sz="1400" b="1" dirty="0">
                  <a:solidFill>
                    <a:schemeClr val="accent1"/>
                  </a:solidFill>
                </a:rPr>
                <a:t>2014 г</a:t>
              </a:r>
              <a:r>
                <a:rPr lang="ru-RU" sz="1400" b="1" dirty="0" smtClean="0">
                  <a:solidFill>
                    <a:schemeClr val="accent1"/>
                  </a:solidFill>
                </a:rPr>
                <a:t>.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25025" y="4381968"/>
              <a:ext cx="1617128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b="1" dirty="0" smtClean="0"/>
                <a:t>4 300 000</a:t>
              </a:r>
              <a:endParaRPr lang="ru-RU" sz="28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15508" y="3334914"/>
            <a:ext cx="4300908" cy="523220"/>
            <a:chOff x="2125025" y="4360956"/>
            <a:chExt cx="4300908" cy="52322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742153" y="4360956"/>
              <a:ext cx="2683780" cy="5232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solidFill>
                    <a:schemeClr val="accent1"/>
                  </a:solidFill>
                </a:rPr>
                <a:t>руб. - величина федеральной субсидии в </a:t>
              </a:r>
              <a:r>
                <a:rPr lang="ru-RU" sz="1400" b="1" dirty="0">
                  <a:solidFill>
                    <a:schemeClr val="accent1"/>
                  </a:solidFill>
                </a:rPr>
                <a:t>2014 г</a:t>
              </a:r>
              <a:r>
                <a:rPr lang="ru-RU" sz="1400" b="1" dirty="0" smtClean="0">
                  <a:solidFill>
                    <a:schemeClr val="accent1"/>
                  </a:solidFill>
                </a:rPr>
                <a:t>.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25025" y="4360956"/>
              <a:ext cx="1617128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b="1" dirty="0" smtClean="0"/>
                <a:t>8 750 000</a:t>
              </a:r>
              <a:endParaRPr lang="ru-RU" sz="2800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789207" y="2597792"/>
            <a:ext cx="5516141" cy="523220"/>
            <a:chOff x="2125025" y="4360956"/>
            <a:chExt cx="5088692" cy="52322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3742153" y="4360956"/>
              <a:ext cx="3471564" cy="5232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solidFill>
                    <a:schemeClr val="accent1"/>
                  </a:solidFill>
                </a:rPr>
                <a:t>руб. – внебюджетные доходы ЦКР (оказанные услуги на коммерческой основе)</a:t>
              </a:r>
              <a:endParaRPr lang="ru-RU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25025" y="4360956"/>
              <a:ext cx="1617128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b="1" dirty="0" smtClean="0"/>
                <a:t>2 097 750</a:t>
              </a:r>
              <a:endParaRPr lang="ru-RU" sz="2800" b="1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267744" y="1873963"/>
            <a:ext cx="6048672" cy="538609"/>
            <a:chOff x="1663367" y="2348880"/>
            <a:chExt cx="6048672" cy="538609"/>
          </a:xfrm>
        </p:grpSpPr>
        <p:sp>
          <p:nvSpPr>
            <p:cNvPr id="9" name="TextBox 8"/>
            <p:cNvSpPr txBox="1"/>
            <p:nvPr/>
          </p:nvSpPr>
          <p:spPr>
            <a:xfrm>
              <a:off x="2368065" y="2348880"/>
              <a:ext cx="5343974" cy="538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50" b="1" dirty="0" smtClean="0">
                  <a:solidFill>
                    <a:schemeClr val="accent1"/>
                  </a:solidFill>
                </a:rPr>
                <a:t>баллов (из 10 максимально возможных) – оценка работы ЦКР со стороны участников территориальных кластеров  </a:t>
              </a:r>
              <a:endParaRPr lang="ru-RU" sz="1450" b="1" dirty="0">
                <a:solidFill>
                  <a:schemeClr val="accent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63367" y="2348880"/>
              <a:ext cx="704698" cy="5386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900" b="1" dirty="0" smtClean="0"/>
                <a:t>8</a:t>
              </a:r>
              <a:endParaRPr lang="ru-RU" sz="2900" b="1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115615" y="1141670"/>
            <a:ext cx="7200801" cy="538610"/>
            <a:chOff x="611559" y="1124743"/>
            <a:chExt cx="7200801" cy="538610"/>
          </a:xfrm>
        </p:grpSpPr>
        <p:sp>
          <p:nvSpPr>
            <p:cNvPr id="10" name="TextBox 9"/>
            <p:cNvSpPr txBox="1"/>
            <p:nvPr/>
          </p:nvSpPr>
          <p:spPr>
            <a:xfrm>
              <a:off x="1213319" y="1124744"/>
              <a:ext cx="6599041" cy="538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accent1"/>
                  </a:solidFill>
                </a:rPr>
                <a:t>% компаний МСП-участников кластера заинтересованы в получении в 2015 г. услуг со стороны ЦКР в привлечении финансирования в кластерные проекты</a:t>
              </a:r>
              <a:endParaRPr lang="ru-RU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559" y="1124743"/>
              <a:ext cx="601759" cy="5386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900" b="1" dirty="0" smtClean="0"/>
                <a:t>90</a:t>
              </a:r>
              <a:endParaRPr lang="ru-RU" sz="29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6617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556340"/>
            <a:ext cx="756084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Реестр получателей поддержки в 2014 г.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286733"/>
            <a:ext cx="1511696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ЗАО «</a:t>
            </a:r>
            <a:r>
              <a:rPr lang="ru-RU" sz="1400" dirty="0" err="1">
                <a:solidFill>
                  <a:srgbClr val="000000"/>
                </a:solidFill>
              </a:rPr>
              <a:t>Альдомед</a:t>
            </a:r>
            <a:r>
              <a:rPr lang="ru-RU" sz="1400" dirty="0">
                <a:solidFill>
                  <a:srgbClr val="000000"/>
                </a:solidFill>
              </a:rPr>
              <a:t>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67480" y="1851600"/>
            <a:ext cx="1303755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Сиатек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1192" y="2134101"/>
            <a:ext cx="1215461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 smtClean="0">
                <a:solidFill>
                  <a:srgbClr val="000000"/>
                </a:solidFill>
              </a:rPr>
              <a:t>ООО "</a:t>
            </a:r>
            <a:r>
              <a:rPr lang="ru-RU" sz="1400" dirty="0" err="1" smtClean="0">
                <a:solidFill>
                  <a:srgbClr val="000000"/>
                </a:solidFill>
              </a:rPr>
              <a:t>Элект</a:t>
            </a:r>
            <a:r>
              <a:rPr lang="ru-RU" sz="1400" dirty="0" smtClean="0">
                <a:solidFill>
                  <a:srgbClr val="000000"/>
                </a:solidFill>
              </a:rPr>
              <a:t>"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167" y="5432241"/>
            <a:ext cx="1886286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РосИнновация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14358" y="1320333"/>
            <a:ext cx="1773947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Контек</a:t>
            </a:r>
            <a:r>
              <a:rPr lang="ru-RU" sz="1400" dirty="0">
                <a:solidFill>
                  <a:srgbClr val="000000"/>
                </a:solidFill>
              </a:rPr>
              <a:t>-Софт"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6741" y="1245216"/>
            <a:ext cx="2089675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ЗАО "</a:t>
            </a:r>
            <a:r>
              <a:rPr lang="ru-RU" sz="1400" dirty="0" err="1">
                <a:solidFill>
                  <a:srgbClr val="000000"/>
                </a:solidFill>
              </a:rPr>
              <a:t>Элекард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Девайсез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5630" y="3273455"/>
            <a:ext cx="2011705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"ЮЭС-</a:t>
            </a:r>
            <a:r>
              <a:rPr lang="ru-RU" sz="1400" dirty="0" err="1">
                <a:solidFill>
                  <a:srgbClr val="000000"/>
                </a:solidFill>
              </a:rPr>
              <a:t>продакшн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50583" y="3330396"/>
            <a:ext cx="1655453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Сапъюнити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32929" y="2574309"/>
            <a:ext cx="1433982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БиоСенс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55588" y="2134101"/>
            <a:ext cx="1685013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ЭльКонтент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25148" y="1958755"/>
            <a:ext cx="1848776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"Диагностика+"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2704885"/>
            <a:ext cx="1509580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Солагифт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70707" y="4141822"/>
            <a:ext cx="1183337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Ифар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607501" y="4186407"/>
            <a:ext cx="1769587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"ПКП "ФОРО"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977639" y="3293065"/>
            <a:ext cx="1604157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Академикс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49428" y="3498004"/>
            <a:ext cx="1730730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"ФАНТОМ-Э"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87738" y="4917229"/>
            <a:ext cx="1077539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"И-Л"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64045" y="4059737"/>
            <a:ext cx="1848583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"НВП "ЭЧТЕХ"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543752" y="4728018"/>
            <a:ext cx="2867773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«ПРОМГЕОТЕХНОЛОГИЯ»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351614" y="5648051"/>
            <a:ext cx="2103974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«</a:t>
            </a:r>
            <a:r>
              <a:rPr lang="ru-RU" sz="1400" dirty="0" err="1">
                <a:solidFill>
                  <a:srgbClr val="000000"/>
                </a:solidFill>
              </a:rPr>
              <a:t>ИнжинирингКом</a:t>
            </a:r>
            <a:r>
              <a:rPr lang="ru-RU" sz="1400" dirty="0">
                <a:solidFill>
                  <a:srgbClr val="000000"/>
                </a:solidFill>
              </a:rPr>
              <a:t>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835167" y="4028170"/>
            <a:ext cx="1119217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"СБИ"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542425" y="2719262"/>
            <a:ext cx="2980624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"МОЙЕ Керамик-Имплантате"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602502" y="4745738"/>
            <a:ext cx="1826141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"НПК "</a:t>
            </a:r>
            <a:r>
              <a:rPr lang="ru-RU" sz="1400" dirty="0" err="1">
                <a:solidFill>
                  <a:srgbClr val="000000"/>
                </a:solidFill>
              </a:rPr>
              <a:t>Синтел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64823" y="5374310"/>
            <a:ext cx="1354858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"Спинор"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28187" y="5528198"/>
            <a:ext cx="1454950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t"/>
            <a:r>
              <a:rPr lang="ru-RU" sz="1400" dirty="0">
                <a:solidFill>
                  <a:srgbClr val="000000"/>
                </a:solidFill>
              </a:rPr>
              <a:t>ООО "</a:t>
            </a:r>
            <a:r>
              <a:rPr lang="ru-RU" sz="1400" dirty="0" err="1">
                <a:solidFill>
                  <a:srgbClr val="000000"/>
                </a:solidFill>
              </a:rPr>
              <a:t>Новохим</a:t>
            </a:r>
            <a:r>
              <a:rPr lang="ru-RU" sz="1400" dirty="0">
                <a:solidFill>
                  <a:srgbClr val="00000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15239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56340"/>
            <a:ext cx="756084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ПЛАН РАБОТ </a:t>
            </a:r>
            <a:r>
              <a:rPr lang="ru-RU" sz="2000" b="1" dirty="0" smtClean="0">
                <a:solidFill>
                  <a:schemeClr val="accent1"/>
                </a:solidFill>
              </a:rPr>
              <a:t>ЦЕНТРА </a:t>
            </a:r>
            <a:r>
              <a:rPr lang="ru-RU" sz="2000" b="1" dirty="0" smtClean="0">
                <a:solidFill>
                  <a:schemeClr val="accent1"/>
                </a:solidFill>
              </a:rPr>
              <a:t>КЛАСТЕРНОГО РАЗВИТИЯ ТОМСКОЙ ОБЛАСТИ НА 2015 Г.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2311062"/>
              </p:ext>
            </p:extLst>
          </p:nvPr>
        </p:nvGraphicFramePr>
        <p:xfrm>
          <a:off x="755968" y="1412776"/>
          <a:ext cx="7560448" cy="4358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9732"/>
                <a:gridCol w="3900716"/>
              </a:tblGrid>
              <a:tr h="280439">
                <a:tc>
                  <a:txBody>
                    <a:bodyPr/>
                    <a:lstStyle/>
                    <a:p>
                      <a:pPr marR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</a:tabLst>
                      </a:pPr>
                      <a:r>
                        <a:rPr lang="ru-RU" sz="1000" dirty="0">
                          <a:effectLst/>
                        </a:rPr>
                        <a:t>Наименование мероприятий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42900" algn="l"/>
                          <a:tab pos="457200" algn="l"/>
                        </a:tabLst>
                      </a:pPr>
                      <a:r>
                        <a:rPr lang="ru-RU" sz="1000">
                          <a:effectLst/>
                        </a:rPr>
                        <a:t>Результаты выполнения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195" marR="14195" marT="14195" marB="14195" anchor="ctr"/>
                </a:tc>
              </a:tr>
              <a:tr h="799681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обеспечение методического и информационного  сопровождения деятельности </a:t>
                      </a:r>
                      <a:r>
                        <a:rPr lang="ru-RU" sz="1000" kern="150" dirty="0" smtClean="0">
                          <a:effectLst/>
                        </a:rPr>
                        <a:t>территориальных</a:t>
                      </a:r>
                      <a:r>
                        <a:rPr lang="ru-RU" sz="1000" kern="150" baseline="0" dirty="0" smtClean="0">
                          <a:effectLst/>
                        </a:rPr>
                        <a:t> кластеров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Оказано содействие 2-м управляющим компаниям территориальных, проведено не менее 3 стратегические сессии по развитию территориальных кластеров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434407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>
                          <a:effectLst/>
                        </a:rPr>
                        <a:t>мониторинг основных показателей деятельности МСП организаций-участников кластеров, реализации кластерных проектов</a:t>
                      </a:r>
                      <a:endParaRPr lang="ru-RU" sz="1000" kern="1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Проведение не менее 1 мониторинга, получение информации о результатах участия предприятий МСП в территориальных кластерах Томской области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802185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>
                          <a:effectLst/>
                        </a:rPr>
                        <a:t>анкетирование участников территориальных кластеров по вопросам реализации кластерных проектов, повышению эффективности деятельности предприятий МСП, выявлению потребностей в государственной поддержке и пр.</a:t>
                      </a:r>
                      <a:endParaRPr lang="ru-RU" sz="1000" kern="1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Проведение не менее 10 мероприятий по анкетированию предприятий МСП, являющихся участниками территориальных кластеров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434407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>
                          <a:effectLst/>
                        </a:rPr>
                        <a:t>Организация информационных рассылок в рамках технологической направленности территориальных кластеров</a:t>
                      </a:r>
                      <a:endParaRPr lang="ru-RU" sz="1000" kern="1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Обеспечение не менее 50 информационных рассылок по компаниям МСП-участникам территориальных кластеров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434407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>
                          <a:effectLst/>
                        </a:rPr>
                        <a:t>формирование и обеспечение деятельности межведомственных рабочих групп (с участием предприятий МСП) по реализации кластерных проектов</a:t>
                      </a:r>
                      <a:endParaRPr lang="ru-RU" sz="1000" kern="1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Обеспечение функционирование не менее 15 рабочих групп, проведение более 50 совещаний рабочих групп по реализации кластерных проектов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250516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>
                          <a:effectLst/>
                        </a:rPr>
                        <a:t>разработка проектной документации по реализации кластерных проектов</a:t>
                      </a:r>
                      <a:endParaRPr lang="ru-RU" sz="1000" kern="1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Разработка не менее - 10 паспортов и календарных планов кластерных проектов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434407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>
                          <a:effectLst/>
                        </a:rPr>
                        <a:t>проведение стратегической сессии по деятельности ЦКР</a:t>
                      </a:r>
                      <a:endParaRPr lang="ru-RU" sz="1000" kern="1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Поучение отзывов о результатах деятельности ЦКР, согласование планов развития ЦКР на 2016 г.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85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45896"/>
              </p:ext>
            </p:extLst>
          </p:nvPr>
        </p:nvGraphicFramePr>
        <p:xfrm>
          <a:off x="739984" y="1412776"/>
          <a:ext cx="7576432" cy="4409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4064"/>
                <a:gridCol w="3312368"/>
              </a:tblGrid>
              <a:tr h="265465">
                <a:tc>
                  <a:txBody>
                    <a:bodyPr/>
                    <a:lstStyle/>
                    <a:p>
                      <a:pPr marR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</a:tabLst>
                      </a:pPr>
                      <a:r>
                        <a:rPr lang="ru-RU" sz="1000" dirty="0">
                          <a:effectLst/>
                        </a:rPr>
                        <a:t>Наименование мероприятий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42900" algn="l"/>
                          <a:tab pos="457200" algn="l"/>
                        </a:tabLst>
                      </a:pPr>
                      <a:r>
                        <a:rPr lang="ru-RU" sz="1000">
                          <a:effectLst/>
                        </a:rPr>
                        <a:t>Результаты выполнения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195" marR="14195" marT="14195" marB="14195" anchor="ctr"/>
                </a:tc>
              </a:tr>
              <a:tr h="598631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организация и проведение выездных заседаний на территории предприятий МСП-участников кластеров с целью распространения информации о деятельности </a:t>
                      </a:r>
                      <a:r>
                        <a:rPr lang="ru-RU" sz="1000" kern="150" dirty="0" smtClean="0">
                          <a:effectLst/>
                        </a:rPr>
                        <a:t>ЦКР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>
                          <a:effectLst/>
                        </a:rPr>
                        <a:t>Проведение не менее 15 выездных заседаний, увеличение количества новых участников кластера – не менее чем на 40 компаний МСП</a:t>
                      </a:r>
                      <a:endParaRPr lang="ru-RU" sz="1000" kern="1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585282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проведение автоматизации работ Центра кластерного развития, связанных с взаимодействием с участниками кластеров и формированием отчетности по результатам деятельности ЦКР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Сокращение времени и трудовых ресурсов на формирование отчетности, повышение качества отчетных документов, автоматизация документооборота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585282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заключение соглашений о сотрудничестве с федеральными и региональными институтами развития, разработка «дорожных карт» по организацию взаимодействия с институтами развития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Заключение не менее 3-х соглашений о сотрудничестве (подготовка не менее 3-х дорожных карт)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629636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проведение мероприятий по продвижению услуг и проектов участников кластеров на региональном уровне (в том числе путем организации встреч участников кластера с крупными </a:t>
                      </a:r>
                      <a:r>
                        <a:rPr lang="ru-RU" sz="1000" kern="150" dirty="0" smtClean="0">
                          <a:effectLst/>
                        </a:rPr>
                        <a:t>компаниями,</a:t>
                      </a:r>
                      <a:r>
                        <a:rPr lang="ru-RU" sz="1000" kern="150" baseline="0" dirty="0" smtClean="0">
                          <a:effectLst/>
                        </a:rPr>
                        <a:t> корпорациями</a:t>
                      </a:r>
                      <a:r>
                        <a:rPr lang="ru-RU" sz="1000" kern="150" dirty="0" smtClean="0">
                          <a:effectLst/>
                        </a:rPr>
                        <a:t>)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Проведение не менее 2-х мероприятий, направленных на продвижение услуг и проектов участников кластеров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432048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подготовка и распространение рекламной информации о деятельности Центра кластерного развития Томской области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Подготовка и распространение не менее 500 ед. информационной рекламной </a:t>
                      </a:r>
                      <a:r>
                        <a:rPr lang="ru-RU" sz="1000" kern="150" dirty="0" smtClean="0">
                          <a:effectLst/>
                        </a:rPr>
                        <a:t>продукции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411211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>
                          <a:effectLst/>
                        </a:rPr>
                        <a:t>содействие компаниям МСП в привлечении государственной поддержки</a:t>
                      </a:r>
                      <a:endParaRPr lang="ru-RU" sz="1000" kern="1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Оказание консалтинговых услуг по подготовке заявок на конкурсы не менее 10-ти компаниям МСП по получению государственной поддержки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  <a:tr h="759351">
                <a:tc>
                  <a:txBody>
                    <a:bodyPr/>
                    <a:lstStyle/>
                    <a:p>
                      <a:pPr marL="3111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585" algn="l"/>
                          <a:tab pos="6178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формирование единого перечня федеральных, региональных программ поддержки МСП, конкурсов институтов развития РФ, венчурных фондов и пр., распространение информации о сборе заявок в рамках данных направлений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  <a:tc>
                  <a:txBody>
                    <a:bodyPr/>
                    <a:lstStyle/>
                    <a:p>
                      <a:pPr marL="55245" marR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" algn="l"/>
                          <a:tab pos="325755" algn="l"/>
                          <a:tab pos="1490345" algn="l"/>
                        </a:tabLst>
                      </a:pPr>
                      <a:r>
                        <a:rPr lang="ru-RU" sz="1000" kern="150" dirty="0">
                          <a:effectLst/>
                        </a:rPr>
                        <a:t>Организация не менее 20 информационных рассылок по объявленных конкурсах, организуемой поддержки и сбора заявок в интересах компаний МСП, являющихся участниками кластеров </a:t>
                      </a:r>
                      <a:endParaRPr lang="ru-RU" sz="1000" kern="1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4195" marR="14195" marT="14195" marB="1419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56340"/>
            <a:ext cx="756084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ПЛАН РАБОТ ЦЕНТРВ КЛАСТЕРНОГО РАЗВИТИЯ ТОМСКОЙ ОБЛАСТИ НА 2015 Г.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28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756084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ПРЕДПОЛАГАЕМЫЕ УСЛУГИ ЦЕНТРА КЛАСТЕРНОГО РАЗВИТИЯ ТОМСКОЙ ОБЛАСТИ В 2015 Г.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9576035"/>
              </p:ext>
            </p:extLst>
          </p:nvPr>
        </p:nvGraphicFramePr>
        <p:xfrm>
          <a:off x="755577" y="1412776"/>
          <a:ext cx="7560839" cy="44979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647798"/>
                <a:gridCol w="2741791"/>
                <a:gridCol w="1171250"/>
              </a:tblGrid>
              <a:tr h="50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Величина финансирования в 2015 г.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Величина финансирования в 2014 г.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1154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Оказание маркетинговых услуг (проведение маркетинговых </a:t>
                      </a:r>
                      <a:r>
                        <a:rPr lang="ru-RU" sz="1050" dirty="0" smtClean="0">
                          <a:effectLst/>
                        </a:rPr>
                        <a:t>исследований; </a:t>
                      </a:r>
                      <a:r>
                        <a:rPr lang="ru-RU" sz="1050" dirty="0">
                          <a:effectLst/>
                        </a:rPr>
                        <a:t>разработка и продвижение зонтичных брендов региональных кластерах и т.п.), услуг по </a:t>
                      </a:r>
                      <a:r>
                        <a:rPr lang="ru-RU" sz="1050" dirty="0" err="1">
                          <a:effectLst/>
                        </a:rPr>
                        <a:t>брендированию</a:t>
                      </a:r>
                      <a:r>
                        <a:rPr lang="ru-RU" sz="1050" dirty="0">
                          <a:effectLst/>
                        </a:rPr>
                        <a:t>, позиционированию и продвижению новых продуктов (услуг) предприятий МСП, являющихся участниками кластеров.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не более 150 тыс. руб. </a:t>
                      </a:r>
                      <a:br>
                        <a:rPr lang="ru-RU" sz="1050" dirty="0">
                          <a:effectLst/>
                        </a:rPr>
                      </a:br>
                      <a:r>
                        <a:rPr lang="ru-RU" sz="1050" dirty="0">
                          <a:effectLst/>
                        </a:rPr>
                        <a:t>на 1 услугу,  на условии софинансирования со стороны </a:t>
                      </a:r>
                      <a:r>
                        <a:rPr lang="ru-RU" sz="1050" dirty="0" smtClean="0">
                          <a:effectLst/>
                        </a:rPr>
                        <a:t>МСП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2014 году было 100 тыс. рублей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835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Организация и проведение обучающих тренингов, семинаров с привлечением сторонних преподавателей (тренеров) с целью обучения  сотрудников предприятий МСП, являющихся участниками </a:t>
                      </a:r>
                      <a:r>
                        <a:rPr lang="ru-RU" sz="1050" dirty="0" smtClean="0">
                          <a:effectLst/>
                        </a:rPr>
                        <a:t>кластеров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не более 300 тыс. рублей на 1 мероприятие, на условии софинансирования со стороны МСП *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без изменений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50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Проведение информационных кампаний в средствах массовой информации для предприятий МСП, являющихся участниками кластеров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не более 500 </a:t>
                      </a:r>
                      <a:r>
                        <a:rPr lang="ru-RU" sz="1050" dirty="0" err="1">
                          <a:effectLst/>
                        </a:rPr>
                        <a:t>тыс.руб</a:t>
                      </a:r>
                      <a:r>
                        <a:rPr lang="ru-RU" sz="1050" dirty="0">
                          <a:effectLst/>
                        </a:rPr>
                        <a:t>.  в год и не более 100 тыс. руб. на 1 инф. кампанию, на условии софинансирования со стороны МСП *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без изменений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50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Подготовка бизнес-планов, технико-экономических обоснований совместных кластерных проектов предприятий МСП, являющихся участниками кластеров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не более  200 </a:t>
                      </a:r>
                      <a:r>
                        <a:rPr lang="ru-RU" sz="1050" dirty="0" err="1">
                          <a:effectLst/>
                        </a:rPr>
                        <a:t>тыс.руб</a:t>
                      </a:r>
                      <a:r>
                        <a:rPr lang="ru-RU" sz="1050" dirty="0">
                          <a:effectLst/>
                        </a:rPr>
                        <a:t>. на 1 кластерный проект,  на условии софинансирования со стороны МСП 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1002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Организация участия предприятий МСП, являющихся участниками кластеров, на отраслевых российских и зарубежных выставочных площадках (оплата организационного взноса, аренда выставочной площади и выставочного оборудования, застройка стенда)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не более 1 </a:t>
                      </a:r>
                      <a:r>
                        <a:rPr lang="ru-RU" sz="1050" dirty="0" err="1">
                          <a:effectLst/>
                        </a:rPr>
                        <a:t>млн.руб</a:t>
                      </a:r>
                      <a:r>
                        <a:rPr lang="ru-RU" sz="1050" dirty="0">
                          <a:effectLst/>
                        </a:rPr>
                        <a:t>. в год на каждый кластер, не более 200 тыс. руб. на </a:t>
                      </a:r>
                      <a:r>
                        <a:rPr lang="ru-RU" sz="1050" dirty="0" smtClean="0">
                          <a:effectLst/>
                        </a:rPr>
                        <a:t>1 </a:t>
                      </a:r>
                      <a:r>
                        <a:rPr lang="ru-RU" sz="1050" dirty="0">
                          <a:effectLst/>
                        </a:rPr>
                        <a:t>российское мероприятие и не более 300 тыс. руб. на 1 зарубежное мероприятие, на условии софинансирования со стороны </a:t>
                      </a:r>
                      <a:r>
                        <a:rPr lang="ru-RU" sz="1050" dirty="0" smtClean="0">
                          <a:effectLst/>
                        </a:rPr>
                        <a:t>МСП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2014 году было не более 500 </a:t>
                      </a:r>
                      <a:r>
                        <a:rPr lang="ru-RU" sz="1050" dirty="0" err="1">
                          <a:effectLst/>
                        </a:rPr>
                        <a:t>тыс.руб</a:t>
                      </a:r>
                      <a:r>
                        <a:rPr lang="ru-RU" sz="1050" dirty="0">
                          <a:effectLst/>
                        </a:rPr>
                        <a:t>. в год и  не более 100 тыс. руб. на </a:t>
                      </a:r>
                      <a:r>
                        <a:rPr lang="ru-RU" sz="1050" dirty="0" smtClean="0">
                          <a:effectLst/>
                        </a:rPr>
                        <a:t>1 </a:t>
                      </a:r>
                      <a:r>
                        <a:rPr lang="ru-RU" sz="1050" dirty="0">
                          <a:effectLst/>
                        </a:rPr>
                        <a:t>мероприятие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681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756084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ПРЕДПОЛАГАЕМЫЕ УСЛУГИ ЦЕНТРА КЛАСТЕРНОГО РАЗВИТИЯ ТОМСКОЙ ОБЛАСТИ В 2015 Г.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7300826"/>
              </p:ext>
            </p:extLst>
          </p:nvPr>
        </p:nvGraphicFramePr>
        <p:xfrm>
          <a:off x="755576" y="1452244"/>
          <a:ext cx="7560839" cy="35609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16462"/>
                <a:gridCol w="3244377"/>
              </a:tblGrid>
              <a:tr h="423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Наименование услуг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Величина финансирования в 2015 г.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965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 работ по обеспечению соответствия продукции предприятий МСП, являющихся участниками кластеров, требованиям потребителей в целях выхода на новые рынки сбыта (разработка единых стандартов)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 более 500 тыс. руб. на 1 товар (работу, услугу), на условии софинансирования со стороны МСП *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724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Консультационные услуги по вопросам правового обеспечения деятельности для предприятий МСП, являющихся участниками кластеров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 более 50 тыс. руб. </a:t>
                      </a:r>
                      <a:r>
                        <a:rPr lang="ru-RU" sz="1100" dirty="0" smtClean="0">
                          <a:effectLst/>
                        </a:rPr>
                        <a:t>на </a:t>
                      </a:r>
                      <a:r>
                        <a:rPr lang="ru-RU" sz="1100" dirty="0">
                          <a:effectLst/>
                        </a:rPr>
                        <a:t>1 услугу,  на условии софинансирования со стороны МСП *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482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Проведение </a:t>
                      </a:r>
                      <a:r>
                        <a:rPr lang="ru-RU" sz="1100" dirty="0" err="1">
                          <a:effectLst/>
                        </a:rPr>
                        <a:t>вебинаров</a:t>
                      </a:r>
                      <a:r>
                        <a:rPr lang="ru-RU" sz="1100" dirty="0">
                          <a:effectLst/>
                        </a:rPr>
                        <a:t>, круглых столов для предприятий МСП, являющихся участниками кластеров (подробно расшифровать)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 более 100 тыс. руб. на </a:t>
                      </a:r>
                      <a:r>
                        <a:rPr lang="ru-RU" sz="1100" dirty="0" smtClean="0">
                          <a:effectLst/>
                        </a:rPr>
                        <a:t>1 </a:t>
                      </a:r>
                      <a:r>
                        <a:rPr lang="ru-RU" sz="1100" dirty="0">
                          <a:effectLst/>
                        </a:rPr>
                        <a:t>мероприятие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724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Разработка или актуализация программ развития территориальных кластеров, технико-экономических обоснований инфраструктурных проектов кластера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 более 1 000 тыс. руб</a:t>
                      </a:r>
                      <a:r>
                        <a:rPr lang="ru-RU" sz="1100" dirty="0" smtClean="0">
                          <a:effectLst/>
                        </a:rPr>
                        <a:t>. на </a:t>
                      </a:r>
                      <a:r>
                        <a:rPr lang="ru-RU" sz="1100" dirty="0">
                          <a:effectLst/>
                        </a:rPr>
                        <a:t>разработку нового документа, не более 500 тыс. руб. на актуализацию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241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Иные </a:t>
                      </a:r>
                      <a:r>
                        <a:rPr lang="ru-RU" sz="1100" dirty="0" smtClean="0">
                          <a:effectLst/>
                        </a:rPr>
                        <a:t>расходы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395536" y="4509120"/>
            <a:ext cx="1656184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691680" y="5301208"/>
            <a:ext cx="5976664" cy="523220"/>
            <a:chOff x="2125025" y="4360956"/>
            <a:chExt cx="5976664" cy="52322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133137" y="4360956"/>
              <a:ext cx="4968552" cy="5232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solidFill>
                    <a:schemeClr val="accent1"/>
                  </a:solidFill>
                </a:rPr>
                <a:t>Величина необходимого софинансирования данных услуг со стороны МСП-участников территориальных кластеров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25025" y="4360956"/>
              <a:ext cx="100811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b="1" dirty="0" smtClean="0"/>
                <a:t>20%</a:t>
              </a:r>
              <a:endParaRPr lang="ru-RU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960623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42348</TotalTime>
  <Words>1406</Words>
  <Application>Microsoft Office PowerPoint</Application>
  <PresentationFormat>Экран (4:3)</PresentationFormat>
  <Paragraphs>161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Костя</dc:creator>
  <cp:lastModifiedBy>Томск-Инвест</cp:lastModifiedBy>
  <cp:revision>25</cp:revision>
  <dcterms:created xsi:type="dcterms:W3CDTF">2015-02-05T09:34:20Z</dcterms:created>
  <dcterms:modified xsi:type="dcterms:W3CDTF">2015-11-11T10:12:13Z</dcterms:modified>
</cp:coreProperties>
</file>